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4"/>
  </p:notesMasterIdLst>
  <p:sldIdLst>
    <p:sldId id="265" r:id="rId2"/>
    <p:sldId id="280" r:id="rId3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112" autoAdjust="0"/>
  </p:normalViewPr>
  <p:slideViewPr>
    <p:cSldViewPr>
      <p:cViewPr varScale="1">
        <p:scale>
          <a:sx n="106" d="100"/>
          <a:sy n="106" d="100"/>
        </p:scale>
        <p:origin x="120" y="64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275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4288CC-D69C-40B5-9D5E-F0A569F54CAB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21188"/>
            <a:ext cx="5619750" cy="4189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275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1A301-45C9-42DD-BB7F-871558C13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9733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A301-45C9-42DD-BB7F-871558C1362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092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A301-45C9-42DD-BB7F-871558C1362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451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2"/>
          <p:cNvSpPr>
            <a:spLocks noGrp="1"/>
          </p:cNvSpPr>
          <p:nvPr>
            <p:ph type="title"/>
          </p:nvPr>
        </p:nvSpPr>
        <p:spPr>
          <a:xfrm>
            <a:off x="158065" y="174038"/>
            <a:ext cx="11525956" cy="4586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600" b="0" i="0" kern="1200" cap="all" spc="0">
                <a:solidFill>
                  <a:schemeClr val="tx1"/>
                </a:solidFill>
                <a:latin typeface="Gotham Book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all" spc="0" normalizeH="0" baseline="0" noProof="0">
                <a:ln>
                  <a:noFill/>
                </a:ln>
                <a:solidFill>
                  <a:srgbClr val="C3652B"/>
                </a:solidFill>
                <a:effectLst/>
                <a:uLnTx/>
                <a:uFillTx/>
              </a:rPr>
              <a:t>Click to edit Master title style</a:t>
            </a:r>
            <a:endParaRPr kumimoji="0" lang="en-US" sz="1600" b="0" i="0" u="none" strike="noStrike" kern="1200" cap="all" spc="0" normalizeH="0" baseline="0" noProof="0" dirty="0">
              <a:ln>
                <a:noFill/>
              </a:ln>
              <a:solidFill>
                <a:srgbClr val="C3652B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83208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 userDrawn="1"/>
        </p:nvSpPr>
        <p:spPr>
          <a:xfrm>
            <a:off x="4047067" y="6523930"/>
            <a:ext cx="8144933" cy="339987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800" kern="0">
              <a:solidFill>
                <a:sysClr val="window" lastClr="FFFFFF"/>
              </a:solidFill>
            </a:endParaRPr>
          </a:p>
        </p:txBody>
      </p:sp>
      <p:pic>
        <p:nvPicPr>
          <p:cNvPr id="11" name="Picture 10" descr="CopperMaterialOnly.jpg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728" t="86881" r="69693"/>
          <a:stretch/>
        </p:blipFill>
        <p:spPr>
          <a:xfrm>
            <a:off x="0" y="6523930"/>
            <a:ext cx="4047067" cy="339987"/>
          </a:xfrm>
          <a:prstGeom prst="rect">
            <a:avLst/>
          </a:prstGeom>
        </p:spPr>
      </p:pic>
      <p:pic>
        <p:nvPicPr>
          <p:cNvPr id="12" name="Picture 11" descr="MARS_NEW_Duracell_LOGO_White_on_Blk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2117" y="6498493"/>
            <a:ext cx="958616" cy="383448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4047067" y="6570323"/>
            <a:ext cx="210256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6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Gotham-Book"/>
                <a:cs typeface="Gotham-Book"/>
              </a:rPr>
              <a:t>CONFIDENTIAL AND PROPRIETARY</a:t>
            </a:r>
          </a:p>
        </p:txBody>
      </p:sp>
    </p:spTree>
    <p:extLst>
      <p:ext uri="{BB962C8B-B14F-4D97-AF65-F5344CB8AC3E}">
        <p14:creationId xmlns:p14="http://schemas.microsoft.com/office/powerpoint/2010/main" val="3719473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ENSUR-HELP@Duracell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frenkel.n@duracell.com" TargetMode="External"/><Relationship Id="rId5" Type="http://schemas.openxmlformats.org/officeDocument/2006/relationships/hyperlink" Target="mailto:peterson.km@duracell.com" TargetMode="External"/><Relationship Id="rId4" Type="http://schemas.openxmlformats.org/officeDocument/2006/relationships/hyperlink" Target="mailto:mould.bf@duracel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E17B6D9C-C5E6-4662-87AD-02D4F0C098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15091" y="253410"/>
            <a:ext cx="7758556" cy="622359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799" y="26260"/>
            <a:ext cx="11343007" cy="458611"/>
          </a:xfrm>
        </p:spPr>
        <p:txBody>
          <a:bodyPr>
            <a:noAutofit/>
          </a:bodyPr>
          <a:lstStyle/>
          <a:p>
            <a:pPr algn="ctr"/>
            <a:r>
              <a:rPr lang="en-US" sz="2800" cap="none" dirty="0"/>
              <a:t>How do I log in to </a:t>
            </a:r>
            <a:r>
              <a:rPr lang="en-US" sz="2800" i="1" cap="none" dirty="0"/>
              <a:t>ENSUR</a:t>
            </a:r>
            <a:r>
              <a:rPr lang="en-US" sz="2800" cap="none" dirty="0"/>
              <a:t>? </a:t>
            </a:r>
            <a:endParaRPr lang="en-US" sz="2000" cap="none" dirty="0"/>
          </a:p>
        </p:txBody>
      </p:sp>
      <p:sp>
        <p:nvSpPr>
          <p:cNvPr id="2" name="TextBox 1"/>
          <p:cNvSpPr txBox="1"/>
          <p:nvPr/>
        </p:nvSpPr>
        <p:spPr>
          <a:xfrm>
            <a:off x="1638324" y="3958574"/>
            <a:ext cx="17894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(Otherwise, </a:t>
            </a:r>
          </a:p>
          <a:p>
            <a:r>
              <a:rPr lang="en-US" dirty="0"/>
              <a:t>click to continue)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93128" y="2530095"/>
            <a:ext cx="1885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(Click to continue)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134600" y="4206225"/>
            <a:ext cx="1885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(Click to continue)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57400" y="4411226"/>
            <a:ext cx="1885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(Click to continue)</a:t>
            </a:r>
          </a:p>
        </p:txBody>
      </p:sp>
      <p:sp>
        <p:nvSpPr>
          <p:cNvPr id="12" name="Cloud 11">
            <a:extLst>
              <a:ext uri="{FF2B5EF4-FFF2-40B4-BE49-F238E27FC236}">
                <a16:creationId xmlns:a16="http://schemas.microsoft.com/office/drawing/2014/main" id="{71B2954A-D234-4F4F-B6A5-FFC5695FE22F}"/>
              </a:ext>
            </a:extLst>
          </p:cNvPr>
          <p:cNvSpPr/>
          <p:nvPr/>
        </p:nvSpPr>
        <p:spPr>
          <a:xfrm>
            <a:off x="5728557" y="623078"/>
            <a:ext cx="5448300" cy="3186924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u="sng" dirty="0">
              <a:solidFill>
                <a:srgbClr val="FF0000"/>
              </a:solidFill>
            </a:endParaRPr>
          </a:p>
          <a:p>
            <a:pPr algn="ctr"/>
            <a:r>
              <a:rPr lang="en-US" sz="2000" u="sng" dirty="0">
                <a:solidFill>
                  <a:srgbClr val="FF0000"/>
                </a:solidFill>
              </a:rPr>
              <a:t>Important Notice: 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i="1" dirty="0">
                <a:solidFill>
                  <a:srgbClr val="FF0000"/>
                </a:solidFill>
              </a:rPr>
              <a:t>ENSUR</a:t>
            </a:r>
            <a:r>
              <a:rPr lang="en-US" sz="2000" dirty="0">
                <a:solidFill>
                  <a:srgbClr val="FF0000"/>
                </a:solidFill>
              </a:rPr>
              <a:t> supports most browsers, but </a:t>
            </a:r>
            <a:r>
              <a:rPr lang="en-US" sz="2000" b="1" dirty="0">
                <a:solidFill>
                  <a:srgbClr val="FF0000"/>
                </a:solidFill>
              </a:rPr>
              <a:t>Internet Explorer</a:t>
            </a:r>
            <a:r>
              <a:rPr lang="en-US" sz="2000" dirty="0">
                <a:solidFill>
                  <a:srgbClr val="FF0000"/>
                </a:solidFill>
              </a:rPr>
              <a:t> is obsolete and should not be used. </a:t>
            </a:r>
          </a:p>
          <a:p>
            <a:pPr algn="ctr"/>
            <a:r>
              <a:rPr lang="en-US" sz="2000" b="1" dirty="0">
                <a:solidFill>
                  <a:srgbClr val="FF0000"/>
                </a:solidFill>
              </a:rPr>
              <a:t>Google Chrome, Microsoft Edge</a:t>
            </a:r>
            <a:r>
              <a:rPr lang="en-US" sz="2000" dirty="0">
                <a:solidFill>
                  <a:srgbClr val="FF0000"/>
                </a:solidFill>
              </a:rPr>
              <a:t> and </a:t>
            </a:r>
            <a:r>
              <a:rPr lang="en-US" sz="2000" b="1" dirty="0">
                <a:solidFill>
                  <a:srgbClr val="FF0000"/>
                </a:solidFill>
              </a:rPr>
              <a:t>Mozilla Firefox</a:t>
            </a:r>
            <a:r>
              <a:rPr lang="en-US" sz="2000" dirty="0">
                <a:solidFill>
                  <a:srgbClr val="FF0000"/>
                </a:solidFill>
              </a:rPr>
              <a:t> are preferred.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B0FDF9C2-CCD5-43A1-A9F2-99B58E185721}"/>
              </a:ext>
            </a:extLst>
          </p:cNvPr>
          <p:cNvSpPr/>
          <p:nvPr/>
        </p:nvSpPr>
        <p:spPr>
          <a:xfrm>
            <a:off x="4699511" y="2988520"/>
            <a:ext cx="3200400" cy="612361"/>
          </a:xfrm>
          <a:prstGeom prst="roundRect">
            <a:avLst/>
          </a:prstGeom>
          <a:solidFill>
            <a:schemeClr val="bg1">
              <a:lumMod val="85000"/>
              <a:alpha val="24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2F683701-2A53-4475-81EA-82FB067E1A97}"/>
              </a:ext>
            </a:extLst>
          </p:cNvPr>
          <p:cNvSpPr/>
          <p:nvPr/>
        </p:nvSpPr>
        <p:spPr>
          <a:xfrm>
            <a:off x="512901" y="2493722"/>
            <a:ext cx="3868253" cy="1676400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accent2"/>
                </a:solidFill>
              </a:rPr>
              <a:t>Users given Duracell SSO credentials should use Single Sign-On by clicking here (unless otherwise notified).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5473C6D-3537-4E40-88B6-BECDD6D0C9FF}"/>
              </a:ext>
            </a:extLst>
          </p:cNvPr>
          <p:cNvSpPr txBox="1"/>
          <p:nvPr/>
        </p:nvSpPr>
        <p:spPr>
          <a:xfrm>
            <a:off x="10143226" y="3131424"/>
            <a:ext cx="1885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(Click to continue)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8EAC56D-241D-4BEC-8416-9DF709D02763}"/>
              </a:ext>
            </a:extLst>
          </p:cNvPr>
          <p:cNvSpPr/>
          <p:nvPr/>
        </p:nvSpPr>
        <p:spPr>
          <a:xfrm>
            <a:off x="4648200" y="1384825"/>
            <a:ext cx="3200400" cy="1676400"/>
          </a:xfrm>
          <a:prstGeom prst="roundRect">
            <a:avLst/>
          </a:prstGeom>
          <a:solidFill>
            <a:schemeClr val="bg1">
              <a:lumMod val="85000"/>
              <a:alpha val="24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>
            <a:off x="1600200" y="1524000"/>
            <a:ext cx="3048000" cy="533400"/>
          </a:xfrm>
          <a:prstGeom prst="rightArrow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Type your password here</a:t>
            </a:r>
          </a:p>
        </p:txBody>
      </p:sp>
      <p:sp>
        <p:nvSpPr>
          <p:cNvPr id="7" name="Right Arrow 6"/>
          <p:cNvSpPr/>
          <p:nvPr/>
        </p:nvSpPr>
        <p:spPr>
          <a:xfrm rot="20054317">
            <a:off x="1015394" y="3047903"/>
            <a:ext cx="4512162" cy="491788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Use the default repository as shown</a:t>
            </a:r>
          </a:p>
        </p:txBody>
      </p:sp>
      <p:sp>
        <p:nvSpPr>
          <p:cNvPr id="5" name="Left Arrow 4"/>
          <p:cNvSpPr/>
          <p:nvPr/>
        </p:nvSpPr>
        <p:spPr>
          <a:xfrm>
            <a:off x="7208081" y="1357702"/>
            <a:ext cx="4983919" cy="533400"/>
          </a:xfrm>
          <a:prstGeom prst="leftArrow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Type your User ID (not your email address) here</a:t>
            </a:r>
          </a:p>
        </p:txBody>
      </p:sp>
      <p:sp>
        <p:nvSpPr>
          <p:cNvPr id="8" name="Line Callout 1 7"/>
          <p:cNvSpPr/>
          <p:nvPr/>
        </p:nvSpPr>
        <p:spPr>
          <a:xfrm>
            <a:off x="7772400" y="2133598"/>
            <a:ext cx="4332414" cy="1209322"/>
          </a:xfrm>
          <a:prstGeom prst="borderCallout1">
            <a:avLst>
              <a:gd name="adj1" fmla="val 1043"/>
              <a:gd name="adj2" fmla="val -296"/>
              <a:gd name="adj3" fmla="val -9496"/>
              <a:gd name="adj4" fmla="val -20864"/>
            </a:avLst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tailEnd type="triangle" w="lg" len="lg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>
                <a:solidFill>
                  <a:srgbClr val="FF0000"/>
                </a:solidFill>
              </a:rPr>
              <a:t>Follow the instructions provided  to select either: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FF0000"/>
                </a:solidFill>
              </a:rPr>
              <a:t>ENSUR (if an administrator assigned you a password)</a:t>
            </a:r>
            <a:r>
              <a:rPr lang="en-US" sz="1600" dirty="0">
                <a:solidFill>
                  <a:srgbClr val="FF0000"/>
                </a:solidFill>
              </a:rPr>
              <a:t>, 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FF0000"/>
                </a:solidFill>
              </a:rPr>
              <a:t>CORP.DURACELL.COM (if you were instructed to use your Duracell ID to login)</a:t>
            </a:r>
            <a:endParaRPr lang="en-US" sz="1600" dirty="0">
              <a:solidFill>
                <a:srgbClr val="FF0000"/>
              </a:solidFill>
            </a:endParaRPr>
          </a:p>
        </p:txBody>
      </p:sp>
      <p:pic>
        <p:nvPicPr>
          <p:cNvPr id="15" name="Graphic 14" descr="Right pointing backhand index ">
            <a:extLst>
              <a:ext uri="{FF2B5EF4-FFF2-40B4-BE49-F238E27FC236}">
                <a16:creationId xmlns:a16="http://schemas.microsoft.com/office/drawing/2014/main" id="{5BBB16EC-D23C-49A3-A0C5-DA842339B8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5766697" y="2743201"/>
            <a:ext cx="719473" cy="719473"/>
          </a:xfrm>
          <a:prstGeom prst="rect">
            <a:avLst/>
          </a:prstGeom>
        </p:spPr>
      </p:pic>
      <p:sp>
        <p:nvSpPr>
          <p:cNvPr id="21" name="Callout: Line 20">
            <a:extLst>
              <a:ext uri="{FF2B5EF4-FFF2-40B4-BE49-F238E27FC236}">
                <a16:creationId xmlns:a16="http://schemas.microsoft.com/office/drawing/2014/main" id="{DF246C3E-6873-42DB-9F4B-8CF61B33D666}"/>
              </a:ext>
            </a:extLst>
          </p:cNvPr>
          <p:cNvSpPr/>
          <p:nvPr/>
        </p:nvSpPr>
        <p:spPr>
          <a:xfrm>
            <a:off x="1042258" y="623078"/>
            <a:ext cx="2767742" cy="900922"/>
          </a:xfrm>
          <a:prstGeom prst="borderCallout1">
            <a:avLst>
              <a:gd name="adj1" fmla="val 51305"/>
              <a:gd name="adj2" fmla="val 98884"/>
              <a:gd name="adj3" fmla="val 99095"/>
              <a:gd name="adj4" fmla="val 124051"/>
            </a:avLst>
          </a:prstGeom>
          <a:ln>
            <a:tailEnd type="stealth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rgbClr val="C00000"/>
                </a:solidFill>
              </a:rPr>
              <a:t>Only use this </a:t>
            </a:r>
            <a:r>
              <a:rPr lang="en-US" sz="1400" i="1" dirty="0">
                <a:solidFill>
                  <a:srgbClr val="C00000"/>
                </a:solidFill>
              </a:rPr>
              <a:t>ENSUR</a:t>
            </a:r>
            <a:r>
              <a:rPr lang="en-US" sz="1400" dirty="0">
                <a:solidFill>
                  <a:srgbClr val="C00000"/>
                </a:solidFill>
              </a:rPr>
              <a:t> login if you do not have SSO credentials, or if you were notified to log in this way</a:t>
            </a:r>
            <a:r>
              <a:rPr lang="en-US" sz="1600" dirty="0">
                <a:solidFill>
                  <a:srgbClr val="C00000"/>
                </a:solidFill>
              </a:rPr>
              <a:t>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792471E-7A59-4C55-B4EA-8D0ABEF9007F}"/>
              </a:ext>
            </a:extLst>
          </p:cNvPr>
          <p:cNvSpPr txBox="1"/>
          <p:nvPr/>
        </p:nvSpPr>
        <p:spPr>
          <a:xfrm>
            <a:off x="1024314" y="2251070"/>
            <a:ext cx="1885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(Click to continue)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EC24382-2572-4822-9249-7BD6DC116EF4}"/>
              </a:ext>
            </a:extLst>
          </p:cNvPr>
          <p:cNvSpPr txBox="1"/>
          <p:nvPr/>
        </p:nvSpPr>
        <p:spPr>
          <a:xfrm>
            <a:off x="304800" y="5802868"/>
            <a:ext cx="1150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solidFill>
                  <a:srgbClr val="C00000"/>
                </a:solidFill>
              </a:rPr>
              <a:t>Important Note: Each user has only one way to log in.  If you select the wrong one, close your browser and try again.</a:t>
            </a:r>
          </a:p>
        </p:txBody>
      </p:sp>
    </p:spTree>
    <p:extLst>
      <p:ext uri="{BB962C8B-B14F-4D97-AF65-F5344CB8AC3E}">
        <p14:creationId xmlns:p14="http://schemas.microsoft.com/office/powerpoint/2010/main" val="3516537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4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6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9" grpId="0"/>
      <p:bldP spid="9" grpId="1"/>
      <p:bldP spid="10" grpId="0"/>
      <p:bldP spid="10" grpId="1"/>
      <p:bldP spid="11" grpId="0"/>
      <p:bldP spid="12" grpId="0" animBg="1"/>
      <p:bldP spid="12" grpId="1" animBg="1"/>
      <p:bldP spid="16" grpId="0" animBg="1"/>
      <p:bldP spid="16" grpId="1" animBg="1"/>
      <p:bldP spid="18" grpId="0" animBg="1"/>
      <p:bldP spid="18" grpId="1" animBg="1"/>
      <p:bldP spid="19" grpId="1"/>
      <p:bldP spid="20" grpId="0" animBg="1"/>
      <p:bldP spid="6" grpId="0" animBg="1"/>
      <p:bldP spid="7" grpId="0" animBg="1"/>
      <p:bldP spid="5" grpId="0" animBg="1"/>
      <p:bldP spid="8" grpId="0" animBg="1"/>
      <p:bldP spid="21" grpId="0" animBg="1"/>
      <p:bldP spid="22" grpId="0"/>
      <p:bldP spid="22" grpId="1"/>
      <p:bldP spid="2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800" cap="none" dirty="0"/>
              <a:t>To get help</a:t>
            </a:r>
            <a:endParaRPr lang="en-US" sz="2800" i="1" cap="none" dirty="0"/>
          </a:p>
        </p:txBody>
      </p:sp>
      <p:sp>
        <p:nvSpPr>
          <p:cNvPr id="4" name="TextBox 3"/>
          <p:cNvSpPr txBox="1"/>
          <p:nvPr/>
        </p:nvSpPr>
        <p:spPr>
          <a:xfrm>
            <a:off x="381000" y="838200"/>
            <a:ext cx="11430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Franklin Gothic Book" panose="020B0503020102020204" pitchFamily="34" charset="0"/>
              </a:rPr>
              <a:t>Contact an </a:t>
            </a:r>
            <a:r>
              <a:rPr lang="en-US" i="1" dirty="0">
                <a:latin typeface="Franklin Gothic Book" panose="020B0503020102020204" pitchFamily="34" charset="0"/>
              </a:rPr>
              <a:t>ENSUR</a:t>
            </a:r>
            <a:r>
              <a:rPr lang="en-US" dirty="0">
                <a:latin typeface="Franklin Gothic Book" panose="020B0503020102020204" pitchFamily="34" charset="0"/>
              </a:rPr>
              <a:t> system administrator, by email, phone, or Skype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Franklin Gothic Book" panose="020B0503020102020204" pitchFamily="34" charset="0"/>
              </a:rPr>
              <a:t>Email: </a:t>
            </a:r>
            <a:r>
              <a:rPr lang="en-US" sz="1600" dirty="0">
                <a:latin typeface="Franklin Gothic Book" panose="020B0503020102020204" pitchFamily="34" charset="0"/>
                <a:hlinkClick r:id="rId3"/>
              </a:rPr>
              <a:t>ENSUR-HELP@duracell.com</a:t>
            </a:r>
            <a:endParaRPr lang="en-US" sz="1600" dirty="0">
              <a:latin typeface="Franklin Gothic Book" panose="020B05030201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Franklin Gothic Book" panose="020B0503020102020204" pitchFamily="34" charset="0"/>
              </a:rPr>
              <a:t>Product system administrators: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Franklin Gothic Book" panose="020B0503020102020204" pitchFamily="34" charset="0"/>
              </a:rPr>
              <a:t>Bonnie Mould 	</a:t>
            </a:r>
            <a:r>
              <a:rPr lang="en-US" sz="1600" dirty="0">
                <a:latin typeface="Franklin Gothic Book" panose="020B0503020102020204" pitchFamily="34" charset="0"/>
                <a:hlinkClick r:id="rId4"/>
              </a:rPr>
              <a:t>mould.bf@duracell.com</a:t>
            </a:r>
            <a:endParaRPr lang="en-US" sz="1600" dirty="0">
              <a:latin typeface="Franklin Gothic Book" panose="020B05030201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Franklin Gothic Book" panose="020B0503020102020204" pitchFamily="34" charset="0"/>
              </a:rPr>
              <a:t>Packaging system administrators: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Franklin Gothic Book" panose="020B0503020102020204" pitchFamily="34" charset="0"/>
              </a:rPr>
              <a:t>Karen Peterson	</a:t>
            </a:r>
            <a:r>
              <a:rPr lang="en-US" sz="1600" dirty="0">
                <a:latin typeface="Franklin Gothic Book" panose="020B0503020102020204" pitchFamily="34" charset="0"/>
                <a:hlinkClick r:id="rId5"/>
              </a:rPr>
              <a:t>peterson.km@duracell.com</a:t>
            </a:r>
            <a:endParaRPr lang="en-US" sz="1600" dirty="0">
              <a:latin typeface="Franklin Gothic Book" panose="020B0503020102020204" pitchFamily="34" charset="0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Franklin Gothic Book" panose="020B0503020102020204" pitchFamily="34" charset="0"/>
              </a:rPr>
              <a:t>Natalya Frenkel	</a:t>
            </a:r>
            <a:r>
              <a:rPr lang="en-US" sz="1600" dirty="0">
                <a:latin typeface="Franklin Gothic Book" panose="020B0503020102020204" pitchFamily="34" charset="0"/>
                <a:hlinkClick r:id="rId6"/>
              </a:rPr>
              <a:t>frenkel.n@duracell.com</a:t>
            </a:r>
            <a:endParaRPr lang="en-US" sz="1600" dirty="0">
              <a:latin typeface="Franklin Gothic Book" panose="020B0503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Franklin Gothic Book" panose="020B0503020102020204" pitchFamily="34" charset="0"/>
            </a:endParaRPr>
          </a:p>
          <a:p>
            <a:pPr lvl="1"/>
            <a:r>
              <a:rPr lang="en-US" b="1">
                <a:latin typeface="Franklin Gothic Book" panose="020B0503020102020204" pitchFamily="34" charset="0"/>
              </a:rPr>
              <a:t>OR</a:t>
            </a:r>
            <a:br>
              <a:rPr lang="en-US" b="1">
                <a:latin typeface="Franklin Gothic Book" panose="020B0503020102020204" pitchFamily="34" charset="0"/>
              </a:rPr>
            </a:br>
            <a:endParaRPr lang="en-US" dirty="0">
              <a:latin typeface="Franklin Gothic Book" panose="020B0503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Franklin Gothic Book" panose="020B0503020102020204" pitchFamily="34" charset="0"/>
              </a:rPr>
              <a:t>Contact the Duracell Help Desk</a:t>
            </a:r>
            <a:endParaRPr lang="en-US" dirty="0">
              <a:latin typeface="Franklin Gothic Book" panose="020B0503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i="1" dirty="0">
              <a:solidFill>
                <a:srgbClr val="FF0000"/>
              </a:solidFill>
              <a:latin typeface="Franklin Gothic Book" panose="020B0503020102020204" pitchFamily="34" charset="0"/>
            </a:endParaRPr>
          </a:p>
          <a:p>
            <a:pPr lvl="1"/>
            <a:endParaRPr lang="en-US" sz="1600" dirty="0">
              <a:latin typeface="Franklin Gothic Book" panose="020B0503020102020204" pitchFamily="34" charset="0"/>
            </a:endParaRPr>
          </a:p>
          <a:p>
            <a:r>
              <a:rPr lang="en-US" b="1" dirty="0">
                <a:latin typeface="Franklin Gothic Book" panose="020B0503020102020204" pitchFamily="34" charset="0"/>
              </a:rPr>
              <a:t>     </a:t>
            </a:r>
            <a:endParaRPr lang="en-US" sz="1600" dirty="0"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364669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RD IT ENSUR template" id="{6A297DE0-2612-45B3-B11C-18C59B592B90}" vid="{22C49572-3CFC-4BEB-B6AC-824A22864A9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RD IT ENSUR template</Template>
  <TotalTime>784</TotalTime>
  <Words>267</Words>
  <Application>Microsoft Office PowerPoint</Application>
  <PresentationFormat>Widescreen</PresentationFormat>
  <Paragraphs>36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Franklin Gothic Book</vt:lpstr>
      <vt:lpstr>Gotham Book</vt:lpstr>
      <vt:lpstr>Gotham-Book</vt:lpstr>
      <vt:lpstr>1_Custom Design</vt:lpstr>
      <vt:lpstr>How do I log in to ENSUR? </vt:lpstr>
      <vt:lpstr>To get help</vt:lpstr>
    </vt:vector>
  </TitlesOfParts>
  <Company>Procter &amp; Gamble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Logging into ENSUR</dc:title>
  <dc:creator>Hunt, Tim</dc:creator>
  <cp:lastModifiedBy>Hunt, Tim</cp:lastModifiedBy>
  <cp:revision>83</cp:revision>
  <cp:lastPrinted>2015-10-06T15:27:45Z</cp:lastPrinted>
  <dcterms:created xsi:type="dcterms:W3CDTF">2015-12-28T18:28:01Z</dcterms:created>
  <dcterms:modified xsi:type="dcterms:W3CDTF">2020-07-07T15:20:26Z</dcterms:modified>
</cp:coreProperties>
</file>